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5" r:id="rId6"/>
    <p:sldId id="267" r:id="rId7"/>
    <p:sldId id="266" r:id="rId8"/>
    <p:sldId id="261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14C6-471E-4368-B24A-F357096E2570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B87C-2063-4AC9-B72D-C4E59E598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smtClean="0"/>
              <a:t>  </a:t>
            </a:r>
            <a:r>
              <a:rPr lang="en-US" sz="3200" b="1" smtClean="0"/>
              <a:t>Tuberculosis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Tuberculosis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(TB) is caused by infection with 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Mycobacterium tuberculosis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(MTB),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a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complex of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organisms including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</a:t>
            </a:r>
          </a:p>
          <a:p>
            <a:pPr>
              <a:buNone/>
            </a:pP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             M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i="1" dirty="0" err="1">
                <a:latin typeface="Angsana New" pitchFamily="18" charset="-34"/>
                <a:cs typeface="Angsana New" pitchFamily="18" charset="-34"/>
              </a:rPr>
              <a:t>bovis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(reservoir cattle)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            M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i="1" dirty="0" err="1">
                <a:latin typeface="Angsana New" pitchFamily="18" charset="-34"/>
                <a:cs typeface="Angsana New" pitchFamily="18" charset="-34"/>
              </a:rPr>
              <a:t>africanum</a:t>
            </a:r>
            <a:r>
              <a:rPr lang="en-US" i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(reservoir human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2010, an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8.8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million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cases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occurred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account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for nearly 1.5 million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deaths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second cause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of death due to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an infective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disease.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1/3 population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has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latent TB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The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majority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occur in: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poorest nations 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HIV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disease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lack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of appropriate health care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associated with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social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&amp;  political disruption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Cryptic TB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occur in  Age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over 60 yrs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Intermittent low-grade pyrexia of unknown origin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Unexplained weight loss, general debility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hepatosplenomegaly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in 25–50%)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Normal chest X-ray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Blood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dyscrasias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;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leukaemoid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reaction,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pancytopenia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Negative tuberculin skin test</a:t>
            </a:r>
          </a:p>
          <a:p>
            <a:pPr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• Confirmation by biopsy with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granulomas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and/or acid-fast bacilli in liver or bone marrow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Chronic complications of pulmonary TB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958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Pulmonary</a:t>
            </a:r>
            <a:endParaRPr lang="en-US" dirty="0"/>
          </a:p>
          <a:p>
            <a:pPr>
              <a:buNone/>
            </a:pPr>
            <a:r>
              <a:rPr lang="en-US" dirty="0"/>
              <a:t>• Massive </a:t>
            </a:r>
            <a:r>
              <a:rPr lang="en-US" dirty="0" err="1"/>
              <a:t>haemoptysis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endParaRPr lang="en-US" dirty="0"/>
          </a:p>
          <a:p>
            <a:pPr>
              <a:buNone/>
            </a:pPr>
            <a:r>
              <a:rPr lang="en-US" dirty="0"/>
              <a:t>• Fibrosis/emphysema</a:t>
            </a:r>
          </a:p>
          <a:p>
            <a:pPr>
              <a:buNone/>
            </a:pPr>
            <a:r>
              <a:rPr lang="en-US" dirty="0"/>
              <a:t>• Atypical </a:t>
            </a:r>
            <a:r>
              <a:rPr lang="en-US" dirty="0" err="1"/>
              <a:t>mycobacterial</a:t>
            </a:r>
            <a:r>
              <a:rPr lang="en-US" dirty="0"/>
              <a:t> infection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Aspergilloma</a:t>
            </a:r>
            <a:endParaRPr lang="en-US" dirty="0"/>
          </a:p>
          <a:p>
            <a:pPr>
              <a:buNone/>
            </a:pPr>
            <a:r>
              <a:rPr lang="en-US" dirty="0"/>
              <a:t>• Lung/pleural calcification</a:t>
            </a:r>
          </a:p>
          <a:p>
            <a:pPr>
              <a:buNone/>
            </a:pPr>
            <a:r>
              <a:rPr lang="en-US" dirty="0"/>
              <a:t>• Obstructive airways disease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Bronchiectasis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Bronchopleural</a:t>
            </a:r>
            <a:r>
              <a:rPr lang="en-US" dirty="0"/>
              <a:t> fistula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419600" y="1828800"/>
            <a:ext cx="47244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Non-pulmonary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Empyema</a:t>
            </a:r>
            <a:r>
              <a:rPr lang="en-US" dirty="0" smtClean="0"/>
              <a:t> </a:t>
            </a:r>
            <a:r>
              <a:rPr lang="en-US" dirty="0" err="1" smtClean="0"/>
              <a:t>necessitans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Laryngitis</a:t>
            </a:r>
          </a:p>
          <a:p>
            <a:pPr>
              <a:buNone/>
            </a:pPr>
            <a:r>
              <a:rPr lang="en-US" dirty="0" smtClean="0"/>
              <a:t>• Enteritis*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Anorectal</a:t>
            </a:r>
            <a:r>
              <a:rPr lang="en-US" dirty="0" smtClean="0"/>
              <a:t> disease*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Poncet’s</a:t>
            </a:r>
            <a:r>
              <a:rPr lang="en-US" dirty="0" smtClean="0"/>
              <a:t> </a:t>
            </a:r>
            <a:r>
              <a:rPr lang="en-US" dirty="0" err="1" smtClean="0"/>
              <a:t>polyarthritis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Pathology &amp; pathogenesis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inhalation of bacilli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Alveolar lodgment with ,lymphocyte ,macrophage</a:t>
            </a:r>
          </a:p>
          <a:p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Epitheloid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, macrophage,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lngerhan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cells  (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granuloma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Numerous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granuloma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ghon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focus)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Lymph node (primary complex)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Latent TB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Calcifications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Lymphatic, hematological seeding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Factors increasing the risk of TB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5720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/>
              <a:t> </a:t>
            </a:r>
            <a:endParaRPr lang="en-US" sz="2000" dirty="0"/>
          </a:p>
          <a:p>
            <a:pPr>
              <a:buNone/>
            </a:pPr>
            <a:r>
              <a:rPr lang="en-US" sz="2000" b="1" dirty="0"/>
              <a:t> </a:t>
            </a:r>
            <a:endParaRPr lang="en-US" sz="2000" dirty="0"/>
          </a:p>
          <a:p>
            <a:pPr>
              <a:buNone/>
            </a:pP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Patient-related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Age (children &gt; young adults &lt; elderly)</a:t>
            </a: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First-generation immigrants from high-prevalence countries</a:t>
            </a: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Close contacts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with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smear-positive pulmonary TB</a:t>
            </a: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Overcrowding (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prisons )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Chest X-ray evidence of self-healed TB</a:t>
            </a: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Primary infection &lt; 1 yr previously</a:t>
            </a:r>
          </a:p>
          <a:p>
            <a:pPr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•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Smoking </a:t>
            </a:r>
            <a:endParaRPr lang="en-US" sz="23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Associated diseases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Immunosuppression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: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HIV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high-dose corticosteroids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Malignancy  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• Diabetes mellitus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Chronic kidney disease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Silicosis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Gastrointestinal  (malnutrition's)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Deficiency of vitamin D or A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• Recent measles in children</a:t>
            </a: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Natural history of untreated primary TB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Arnold; 1998.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497388" cy="639762"/>
          </a:xfrm>
        </p:spPr>
        <p:txBody>
          <a:bodyPr/>
          <a:lstStyle/>
          <a:p>
            <a:r>
              <a:rPr lang="en-US" dirty="0" smtClean="0"/>
              <a:t>Time from infection</a:t>
            </a:r>
          </a:p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>
          <a:xfrm>
            <a:off x="0" y="2133600"/>
            <a:ext cx="4497388" cy="47244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3–8wks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3–6 </a:t>
            </a:r>
            <a:r>
              <a:rPr lang="en-US" b="1" dirty="0" err="1" smtClean="0"/>
              <a:t>mths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Up to 3 </a:t>
            </a:r>
            <a:r>
              <a:rPr lang="en-US" b="1" dirty="0" smtClean="0"/>
              <a:t>yrs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Around 8 </a:t>
            </a:r>
            <a:r>
              <a:rPr lang="en-US" b="1" dirty="0" smtClean="0"/>
              <a:t>yrs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From 3 yrs </a:t>
            </a:r>
            <a:r>
              <a:rPr lang="en-US" b="1" dirty="0" smtClean="0"/>
              <a:t>onwards</a:t>
            </a:r>
            <a:endParaRPr lang="en-US" dirty="0"/>
          </a:p>
          <a:p>
            <a:pPr marL="457200" indent="-457200">
              <a:buNone/>
            </a:pPr>
            <a:r>
              <a:rPr lang="en-US" dirty="0"/>
              <a:t> 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Manifestations</a:t>
            </a:r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Primary complex, positive tuberculin skin test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Meningeal</a:t>
            </a:r>
            <a:r>
              <a:rPr lang="en-US" dirty="0" smtClean="0"/>
              <a:t>, </a:t>
            </a:r>
            <a:r>
              <a:rPr lang="en-US" dirty="0" err="1" smtClean="0"/>
              <a:t>miliary</a:t>
            </a:r>
            <a:r>
              <a:rPr lang="en-US" dirty="0" smtClean="0"/>
              <a:t> ,pleural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Gastrointestinal, bone ,joint, and lymph node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Renal tract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Post-primary disease due to reactivation or re-infection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Clinical features:     pulmonary disease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Angsana New" pitchFamily="18" charset="-34"/>
                <a:cs typeface="Angsana New" pitchFamily="18" charset="-34"/>
              </a:rPr>
              <a:t>Primary </a:t>
            </a:r>
            <a:r>
              <a:rPr lang="en-US" b="1" i="1" dirty="0">
                <a:latin typeface="Angsana New" pitchFamily="18" charset="-34"/>
                <a:cs typeface="Angsana New" pitchFamily="18" charset="-34"/>
              </a:rPr>
              <a:t>pulmonary TB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infection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of a previously uninfected (tuberculin-negative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). 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     self-limiting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febrile illness 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     clinical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disease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( hypersensitivity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reaction or progressive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infection). 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Progressive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primary disease may appear during the course of the initial illness or after a latent period of weeks or months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2.Miliary TB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Blood-borne dissemination , may present :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acutely but more frequently 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2–3 weeks of fever, night sweats, anorexia, weight loss and a dry cough,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    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Hepato-splenomegaly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may develop and the presence of a headache  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Auscultation: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frequently normal,  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       in advanced disease, widespread crackles  </a:t>
            </a:r>
          </a:p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Fundoscopy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may show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choroidal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tubercles. 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chest X-ray are of fine 1–2 mm lesions (‘millet seed’)</a:t>
            </a:r>
          </a:p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Anaemia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and  leucopenia reflect bone marrow involvement. 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‘Cryptic’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miliary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TB is an unusual presentation sometimes seen in old age.</a:t>
            </a:r>
          </a:p>
          <a:p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200" i="1" dirty="0" smtClean="0"/>
              <a:t>Post-primary pulmonary TB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exogenous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(‘new’ infection)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endogenous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(reactivation of a dormant primary lesion)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frequently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pulmonary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in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the apex of an upper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lobe.(oxygen tension) 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onset is usually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insidious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Systemic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symptoms include fever, night sweats, malaise, and loss of appetite and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weight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progressive pulmonary symptoms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Very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occasionally,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complications  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Radiological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changes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ill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defined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opacification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in one or both of the upper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lobes 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consolidation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, collapse and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cavitation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the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presence of a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miliary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pattern or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cavitation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favours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active disease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displacement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of the trachea and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mediastinum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tuberculous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pneumonia.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162050"/>
          </a:xfrm>
        </p:spPr>
        <p:txBody>
          <a:bodyPr/>
          <a:lstStyle/>
          <a:p>
            <a:r>
              <a:rPr lang="en-US" dirty="0"/>
              <a:t>Features of primary TB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 </a:t>
            </a:r>
          </a:p>
          <a:p>
            <a:pPr>
              <a:buNone/>
            </a:pPr>
            <a:r>
              <a:rPr lang="en-US" sz="2000" b="1" dirty="0" smtClean="0"/>
              <a:t>Disease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• </a:t>
            </a:r>
            <a:r>
              <a:rPr lang="en-US" sz="2000" dirty="0" err="1"/>
              <a:t>Lymphadenopathy</a:t>
            </a:r>
            <a:r>
              <a:rPr lang="en-US" sz="2000" dirty="0"/>
              <a:t>: </a:t>
            </a:r>
            <a:r>
              <a:rPr lang="en-US" sz="2000" dirty="0" err="1" smtClean="0"/>
              <a:t>hilar</a:t>
            </a:r>
            <a:r>
              <a:rPr lang="en-US" sz="2000" dirty="0"/>
              <a:t> </a:t>
            </a:r>
            <a:r>
              <a:rPr lang="en-US" sz="2000" dirty="0" smtClean="0"/>
              <a:t>(often </a:t>
            </a:r>
            <a:r>
              <a:rPr lang="en-US" sz="2000" dirty="0"/>
              <a:t>unilateral),</a:t>
            </a:r>
          </a:p>
          <a:p>
            <a:pPr>
              <a:buNone/>
            </a:pPr>
            <a:r>
              <a:rPr lang="en-US" sz="2000" dirty="0" err="1"/>
              <a:t>paratracheal</a:t>
            </a:r>
            <a:r>
              <a:rPr lang="en-US" sz="2000" dirty="0"/>
              <a:t> or </a:t>
            </a:r>
            <a:r>
              <a:rPr lang="en-US" sz="2000" dirty="0" err="1"/>
              <a:t>mediastinal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• Collapse (especially </a:t>
            </a:r>
            <a:r>
              <a:rPr lang="en-US" sz="2000" dirty="0" smtClean="0"/>
              <a:t>right middle </a:t>
            </a:r>
            <a:r>
              <a:rPr lang="en-US" sz="2000" dirty="0"/>
              <a:t>lobe)</a:t>
            </a:r>
          </a:p>
          <a:p>
            <a:pPr>
              <a:buNone/>
            </a:pPr>
            <a:r>
              <a:rPr lang="en-US" sz="2000" dirty="0"/>
              <a:t>• Consolidation (</a:t>
            </a:r>
            <a:r>
              <a:rPr lang="en-US" sz="2000" dirty="0" smtClean="0"/>
              <a:t>especially right </a:t>
            </a:r>
            <a:r>
              <a:rPr lang="en-US" sz="2000" dirty="0"/>
              <a:t>middle lobe)</a:t>
            </a:r>
          </a:p>
          <a:p>
            <a:pPr>
              <a:buNone/>
            </a:pPr>
            <a:r>
              <a:rPr lang="en-US" sz="2000" dirty="0"/>
              <a:t>• Obstructive emphysema</a:t>
            </a:r>
          </a:p>
          <a:p>
            <a:pPr>
              <a:buNone/>
            </a:pPr>
            <a:r>
              <a:rPr lang="en-US" sz="2000" dirty="0"/>
              <a:t>• </a:t>
            </a:r>
            <a:r>
              <a:rPr lang="en-US" sz="2000" dirty="0" err="1"/>
              <a:t>Cavitation</a:t>
            </a:r>
            <a:r>
              <a:rPr lang="en-US" sz="2000" dirty="0"/>
              <a:t> (rare)</a:t>
            </a:r>
          </a:p>
          <a:p>
            <a:pPr>
              <a:buNone/>
            </a:pPr>
            <a:r>
              <a:rPr lang="en-US" sz="2000" dirty="0"/>
              <a:t>• Pleural effusion</a:t>
            </a:r>
          </a:p>
          <a:p>
            <a:pPr>
              <a:buNone/>
            </a:pPr>
            <a:r>
              <a:rPr lang="en-US" sz="2000" dirty="0"/>
              <a:t>• </a:t>
            </a:r>
            <a:r>
              <a:rPr lang="en-US" sz="2000" dirty="0" err="1"/>
              <a:t>Miliary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• Meningitis</a:t>
            </a:r>
          </a:p>
          <a:p>
            <a:pPr>
              <a:buNone/>
            </a:pPr>
            <a:r>
              <a:rPr lang="en-US" sz="2000" dirty="0"/>
              <a:t>• </a:t>
            </a:r>
            <a:r>
              <a:rPr lang="en-US" sz="2000" dirty="0" err="1"/>
              <a:t>Pericarditis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 </a:t>
            </a:r>
          </a:p>
          <a:p>
            <a:pPr>
              <a:buNone/>
            </a:pPr>
            <a:r>
              <a:rPr lang="en-US" sz="2000" dirty="0"/>
              <a:t> </a:t>
            </a:r>
          </a:p>
          <a:p>
            <a:pPr>
              <a:buNone/>
            </a:pPr>
            <a:r>
              <a:rPr lang="en-US" sz="2000" dirty="0"/>
              <a:t> 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0" y="1447800"/>
            <a:ext cx="3465513" cy="5410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Infection (4–8 wks)</a:t>
            </a:r>
            <a:endParaRPr lang="en-US" sz="1800" dirty="0" smtClean="0"/>
          </a:p>
          <a:p>
            <a:r>
              <a:rPr lang="en-US" sz="1800" dirty="0" smtClean="0"/>
              <a:t>• Influenza-like illness </a:t>
            </a:r>
          </a:p>
          <a:p>
            <a:r>
              <a:rPr lang="en-US" sz="1800" dirty="0" smtClean="0"/>
              <a:t>• Primary complex</a:t>
            </a:r>
          </a:p>
          <a:p>
            <a:r>
              <a:rPr lang="en-US" sz="1800" dirty="0" smtClean="0"/>
              <a:t>• Skin test conversion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Hypersensitivity</a:t>
            </a:r>
            <a:endParaRPr lang="en-US" sz="1800" dirty="0" smtClean="0"/>
          </a:p>
          <a:p>
            <a:r>
              <a:rPr lang="en-US" sz="1800" dirty="0" smtClean="0"/>
              <a:t>• </a:t>
            </a:r>
            <a:r>
              <a:rPr lang="en-US" sz="1800" dirty="0" err="1" smtClean="0"/>
              <a:t>Erythema</a:t>
            </a:r>
            <a:r>
              <a:rPr lang="en-US" sz="1800" dirty="0" smtClean="0"/>
              <a:t> </a:t>
            </a:r>
            <a:r>
              <a:rPr lang="en-US" sz="1800" dirty="0" err="1" smtClean="0"/>
              <a:t>nodosum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• </a:t>
            </a:r>
            <a:r>
              <a:rPr lang="en-US" sz="1800" dirty="0" err="1" smtClean="0"/>
              <a:t>Phlyctenular</a:t>
            </a:r>
            <a:r>
              <a:rPr lang="en-US" sz="1800" dirty="0" smtClean="0"/>
              <a:t> conjunctivitis</a:t>
            </a:r>
          </a:p>
          <a:p>
            <a:r>
              <a:rPr lang="en-US" sz="1800" dirty="0" smtClean="0"/>
              <a:t>• </a:t>
            </a:r>
            <a:r>
              <a:rPr lang="en-US" sz="1800" dirty="0" err="1" smtClean="0"/>
              <a:t>Dactylitis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Clinical presentations of pulmonary TB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 smtClean="0">
                <a:latin typeface="Arabic Typesetting" pitchFamily="66" charset="-78"/>
                <a:cs typeface="Arabic Typesetting" pitchFamily="66" charset="-78"/>
              </a:rPr>
            </a:br>
            <a:endParaRPr lang="en-US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Chronic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cough, often with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haemoptysis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Pyrexia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of unknown origin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Unresolved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pneumonia</a:t>
            </a:r>
          </a:p>
          <a:p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Exudative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pleural effusion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Weight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loss, general debility</a:t>
            </a:r>
          </a:p>
          <a:p>
            <a:r>
              <a:rPr lang="en-US" smtClean="0">
                <a:latin typeface="Angsana New" pitchFamily="18" charset="-34"/>
                <a:cs typeface="Angsana New" pitchFamily="18" charset="-34"/>
              </a:rPr>
              <a:t>Spontaneous </a:t>
            </a:r>
            <a:r>
              <a:rPr lang="en-US" smtClean="0">
                <a:latin typeface="Angsana New" pitchFamily="18" charset="-34"/>
                <a:cs typeface="Angsana New" pitchFamily="18" charset="-34"/>
              </a:rPr>
              <a:t>pneumothorax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Asymptomatic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(diagnosis on chest X-ray)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567</Words>
  <Application>Microsoft Office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Andalus</vt:lpstr>
      <vt:lpstr>Angsana New</vt:lpstr>
      <vt:lpstr>Arabic Typesetting</vt:lpstr>
      <vt:lpstr>Arial</vt:lpstr>
      <vt:lpstr>Calibri</vt:lpstr>
      <vt:lpstr>Times New Roman</vt:lpstr>
      <vt:lpstr>سمة Office</vt:lpstr>
      <vt:lpstr>   Tuberculosis   </vt:lpstr>
      <vt:lpstr>Pathology &amp; pathogenesis</vt:lpstr>
      <vt:lpstr>Factors increasing the risk of TB </vt:lpstr>
      <vt:lpstr>Natural history of untreated primary TB   Arnold; 1998. </vt:lpstr>
      <vt:lpstr>  Clinical features:     pulmonary disease </vt:lpstr>
      <vt:lpstr>2.Miliary TB </vt:lpstr>
      <vt:lpstr>Post-primary pulmonary TB </vt:lpstr>
      <vt:lpstr>Features of primary TB </vt:lpstr>
      <vt:lpstr>Clinical presentations of pulmonary TB </vt:lpstr>
      <vt:lpstr>Cryptic TB </vt:lpstr>
      <vt:lpstr>  Chronic complications of pulmonary TB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 Epidemiology</dc:title>
  <dc:creator>DELL</dc:creator>
  <cp:lastModifiedBy>DELL</cp:lastModifiedBy>
  <cp:revision>29</cp:revision>
  <dcterms:created xsi:type="dcterms:W3CDTF">2018-04-18T06:43:56Z</dcterms:created>
  <dcterms:modified xsi:type="dcterms:W3CDTF">2019-04-05T16:08:09Z</dcterms:modified>
</cp:coreProperties>
</file>